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7" r:id="rId2"/>
    <p:sldId id="273" r:id="rId3"/>
    <p:sldId id="275" r:id="rId4"/>
    <p:sldId id="276" r:id="rId5"/>
    <p:sldId id="277" r:id="rId6"/>
    <p:sldId id="278" r:id="rId7"/>
    <p:sldId id="28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366" autoAdjust="0"/>
    <p:restoredTop sz="94660"/>
  </p:normalViewPr>
  <p:slideViewPr>
    <p:cSldViewPr>
      <p:cViewPr varScale="1">
        <p:scale>
          <a:sx n="66" d="100"/>
          <a:sy n="66" d="100"/>
        </p:scale>
        <p:origin x="-178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06/04/1440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extLst>
      <p:ext uri="{BB962C8B-B14F-4D97-AF65-F5344CB8AC3E}">
        <p14:creationId xmlns:p14="http://schemas.microsoft.com/office/powerpoint/2010/main" val="36880293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D631CC5-CBDD-4E3D-9C9D-BF37426A1847}"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D6CA6B-C842-4B97-B342-D6F423115623}"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260E09-D17C-4619-9B8B-F0287E023294}"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E68CBC-94E5-495A-86AC-0CA807AD9313}"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A5DD74-CE3A-4912-A084-7C94BCDC3F1E}"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FD68944-E38F-4DC2-9109-7F2B5EAF36F1}" type="datetime1">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551DD8-1817-4782-AD11-90FC9E2CD39B}" type="datetime1">
              <a:rPr lang="ar-SA" smtClean="0"/>
              <a:pPr/>
              <a:t>06/04/1440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E9D7EBB-F40E-4B84-87DF-4A0164922E2F}" type="datetime1">
              <a:rPr lang="ar-SA" smtClean="0"/>
              <a:pPr/>
              <a:t>06/04/1440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14967A-B267-4659-B05F-3E57F37F8087}" type="datetime1">
              <a:rPr lang="ar-SA" smtClean="0"/>
              <a:pPr/>
              <a:t>06/04/1440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703039-63D7-456C-8BA8-A3CC256A0E0D}" type="datetime1">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D99DD9-97EB-4075-B016-8DD86554DBAE}" type="datetime1">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5000"/>
          </a:srgb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1DEF63-34D1-45BF-B93C-257F5CCDF5B2}" type="datetime1">
              <a:rPr lang="ar-SA" smtClean="0"/>
              <a:pPr/>
              <a:t>06/04/1440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التطبيقية</a:t>
            </a:r>
            <a:endParaRPr lang="ar-IQ" b="1" dirty="0">
              <a:solidFill>
                <a:srgbClr val="C00000"/>
              </a:solidFill>
            </a:endParaRPr>
          </a:p>
        </p:txBody>
      </p:sp>
      <p:sp>
        <p:nvSpPr>
          <p:cNvPr id="4" name="Text Box 3"/>
          <p:cNvSpPr txBox="1">
            <a:spLocks noChangeArrowheads="1"/>
          </p:cNvSpPr>
          <p:nvPr/>
        </p:nvSpPr>
        <p:spPr bwMode="auto">
          <a:xfrm>
            <a:off x="428596" y="1857364"/>
            <a:ext cx="8501122" cy="1169551"/>
          </a:xfrm>
          <a:prstGeom prst="rect">
            <a:avLst/>
          </a:prstGeom>
          <a:noFill/>
          <a:ln w="9525">
            <a:noFill/>
            <a:miter lim="800000"/>
            <a:headEnd/>
            <a:tailEnd/>
          </a:ln>
        </p:spPr>
        <p:txBody>
          <a:bodyPr wrap="square">
            <a:spAutoFit/>
          </a:bodyPr>
          <a:lstStyle/>
          <a:p>
            <a:pPr lvl="0" algn="ctr">
              <a:spcBef>
                <a:spcPct val="50000"/>
              </a:spcBef>
            </a:pPr>
            <a:r>
              <a:rPr lang="ar-IQ" sz="2800" dirty="0" smtClean="0"/>
              <a:t>الاداء الفني لمهارة مهارة الإرسال في الكرة الطائرة</a:t>
            </a:r>
          </a:p>
          <a:p>
            <a:pPr lvl="0" algn="ctr">
              <a:spcBef>
                <a:spcPct val="50000"/>
              </a:spcBef>
            </a:pPr>
            <a:r>
              <a:rPr lang="ar-IQ" sz="2800" b="1" dirty="0" smtClean="0">
                <a:solidFill>
                  <a:srgbClr val="FF0000"/>
                </a:solidFill>
              </a:rPr>
              <a:t>إعداد      </a:t>
            </a:r>
            <a:r>
              <a:rPr lang="ar-IQ" sz="2800" b="1" dirty="0" err="1" smtClean="0">
                <a:solidFill>
                  <a:srgbClr val="FF0000"/>
                </a:solidFill>
              </a:rPr>
              <a:t>أ.م.محمد</a:t>
            </a:r>
            <a:r>
              <a:rPr lang="ar-IQ" sz="2800" b="1" smtClean="0">
                <a:solidFill>
                  <a:srgbClr val="FF0000"/>
                </a:solidFill>
              </a:rPr>
              <a:t> رحيم فعيل</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a:srcRect/>
          <a:stretch>
            <a:fillRect/>
          </a:stretch>
        </p:blipFill>
        <p:spPr bwMode="auto">
          <a:xfrm>
            <a:off x="0" y="521495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a:srcRect/>
          <a:stretch>
            <a:fillRect/>
          </a:stretch>
        </p:blipFill>
        <p:spPr bwMode="auto">
          <a:xfrm>
            <a:off x="0" y="0"/>
            <a:ext cx="1357322" cy="1357322"/>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B34F065-1154-456A-91E3-76DE8E75E17B}" type="slidenum">
              <a:rPr lang="ar-SA" smtClean="0"/>
              <a:pPr/>
              <a:t>1</a:t>
            </a:fld>
            <a:endParaRPr lang="ar-SA"/>
          </a:p>
        </p:txBody>
      </p:sp>
      <p:sp>
        <p:nvSpPr>
          <p:cNvPr id="8" name="Date Placeholder 7"/>
          <p:cNvSpPr>
            <a:spLocks noGrp="1"/>
          </p:cNvSpPr>
          <p:nvPr>
            <p:ph type="dt" sz="half" idx="10"/>
          </p:nvPr>
        </p:nvSpPr>
        <p:spPr/>
        <p:txBody>
          <a:bodyPr/>
          <a:lstStyle/>
          <a:p>
            <a:fld id="{EFF34D1D-8A6D-46DA-9C20-1ED69A51DEA3}" type="datetime1">
              <a:rPr lang="ar-SA" smtClean="0"/>
              <a:pPr/>
              <a:t>06/04/1440</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28604"/>
            <a:ext cx="8229600" cy="6072230"/>
          </a:xfrm>
        </p:spPr>
        <p:txBody>
          <a:bodyPr>
            <a:normAutofit lnSpcReduction="10000"/>
          </a:bodyPr>
          <a:lstStyle/>
          <a:p>
            <a:r>
              <a:rPr lang="ar-IQ" dirty="0" smtClean="0"/>
              <a:t>الإرسال هو احد المهارات الأساسية الفنية بالكرة الطائرة وينفذ بواسطة اللاعب الذي يشغل مركز رقم (1) لاعب الصف الأيمن من الخط الخلفي بعد إشارة الحكم ( الصافرة ) وإدخال الكرة في اللعب ,نضرب الكرة بيد واحدة مفتوحة أو مضمومة حتى يتم عبورها إلى ساحة الفريق الخصم بشكل قانوني .</a:t>
            </a:r>
            <a:endParaRPr lang="en-GB" dirty="0" smtClean="0"/>
          </a:p>
          <a:p>
            <a:r>
              <a:rPr lang="ar-IQ" dirty="0" smtClean="0"/>
              <a:t>   الإرسال هو احد المهارات الهجومية وله تأثير فعال إذا ما تم استخدامه بشكل جيد والذي يساهم بما يلي :</a:t>
            </a:r>
            <a:endParaRPr lang="en-GB" dirty="0" smtClean="0"/>
          </a:p>
          <a:p>
            <a:r>
              <a:rPr lang="ar-IQ" dirty="0" smtClean="0"/>
              <a:t>1- الحصول على نقطة بدون تدخل الفريق .</a:t>
            </a:r>
            <a:endParaRPr lang="en-GB" dirty="0" smtClean="0"/>
          </a:p>
          <a:p>
            <a:r>
              <a:rPr lang="ar-IQ" dirty="0" smtClean="0"/>
              <a:t>2- إعطاء فرصة راحة للفريق المرسل .</a:t>
            </a:r>
            <a:endParaRPr lang="en-GB" dirty="0" smtClean="0"/>
          </a:p>
          <a:p>
            <a:r>
              <a:rPr lang="ar-IQ" dirty="0" smtClean="0"/>
              <a:t>3- كسب الثقة لأعضاء الفريق المرسل من الناحية النفسية .</a:t>
            </a:r>
            <a:endParaRPr lang="en-GB" dirty="0" smtClean="0"/>
          </a:p>
          <a:p>
            <a:r>
              <a:rPr lang="ar-IQ" dirty="0" smtClean="0"/>
              <a:t>4- زعزعة الثقة عند الفريق الخصم .</a:t>
            </a:r>
            <a:endParaRPr lang="en-GB"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2</a:t>
            </a:fld>
            <a:endParaRPr lang="ar-SA"/>
          </a:p>
        </p:txBody>
      </p:sp>
      <p:sp>
        <p:nvSpPr>
          <p:cNvPr id="6" name="Date Placeholder 5"/>
          <p:cNvSpPr>
            <a:spLocks noGrp="1"/>
          </p:cNvSpPr>
          <p:nvPr>
            <p:ph type="dt" sz="half" idx="10"/>
          </p:nvPr>
        </p:nvSpPr>
        <p:spPr/>
        <p:txBody>
          <a:bodyPr/>
          <a:lstStyle/>
          <a:p>
            <a:fld id="{F65C5AC8-7324-4AB3-A704-4280C0C82E96}" type="datetime1">
              <a:rPr lang="ar-SA" smtClean="0"/>
              <a:pPr/>
              <a:t>06/04/1440</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26064"/>
          </a:xfrm>
        </p:spPr>
        <p:txBody>
          <a:bodyPr>
            <a:noAutofit/>
          </a:bodyPr>
          <a:lstStyle/>
          <a:p>
            <a:r>
              <a:rPr lang="ar-IQ" sz="3600" b="1" dirty="0" smtClean="0"/>
              <a:t>أنواع الإرسال.</a:t>
            </a:r>
            <a:r>
              <a:rPr lang="en-GB" sz="3600" dirty="0" smtClean="0"/>
              <a:t/>
            </a:r>
            <a:br>
              <a:rPr lang="en-GB" sz="3600" dirty="0" smtClean="0"/>
            </a:br>
            <a:r>
              <a:rPr lang="ar-IQ" sz="3600" dirty="0" smtClean="0"/>
              <a:t>الإرسال المواجه من الأسفل.</a:t>
            </a:r>
            <a:r>
              <a:rPr lang="en-GB" sz="3600" dirty="0" smtClean="0"/>
              <a:t/>
            </a:r>
            <a:br>
              <a:rPr lang="en-GB" sz="3600" dirty="0" smtClean="0"/>
            </a:br>
            <a:r>
              <a:rPr lang="ar-IQ" sz="3600" dirty="0" smtClean="0"/>
              <a:t>الإرسال من الأسفل الجانبي المرتفع ( الروسي)</a:t>
            </a:r>
            <a:r>
              <a:rPr lang="en-GB" sz="3600" dirty="0" smtClean="0"/>
              <a:t/>
            </a:r>
            <a:br>
              <a:rPr lang="en-GB" sz="3600" dirty="0" smtClean="0"/>
            </a:br>
            <a:r>
              <a:rPr lang="ar-IQ" sz="3600" dirty="0" smtClean="0"/>
              <a:t>الإرسال المتموج </a:t>
            </a:r>
            <a:r>
              <a:rPr lang="en-GB" sz="3600" dirty="0" smtClean="0"/>
              <a:t/>
            </a:r>
            <a:br>
              <a:rPr lang="en-GB" sz="3600" dirty="0" smtClean="0"/>
            </a:br>
            <a:r>
              <a:rPr lang="ar-IQ" sz="3600" dirty="0" smtClean="0"/>
              <a:t>الإرسال التنس من القفز</a:t>
            </a:r>
            <a:endParaRPr lang="en-GB" sz="36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a:t>
            </a:fld>
            <a:endParaRPr lang="ar-SA"/>
          </a:p>
        </p:txBody>
      </p:sp>
      <p:sp>
        <p:nvSpPr>
          <p:cNvPr id="5" name="Date Placeholder 4"/>
          <p:cNvSpPr>
            <a:spLocks noGrp="1"/>
          </p:cNvSpPr>
          <p:nvPr>
            <p:ph type="dt" sz="half" idx="10"/>
          </p:nvPr>
        </p:nvSpPr>
        <p:spPr/>
        <p:txBody>
          <a:bodyPr/>
          <a:lstStyle/>
          <a:p>
            <a:fld id="{65C70773-39E2-4454-8050-C7450B3BF284}" type="datetime1">
              <a:rPr lang="ar-SA" smtClean="0"/>
              <a:pPr/>
              <a:t>06/04/1440</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6215106"/>
          </a:xfrm>
        </p:spPr>
        <p:txBody>
          <a:bodyPr>
            <a:noAutofit/>
          </a:bodyPr>
          <a:lstStyle/>
          <a:p>
            <a:r>
              <a:rPr lang="ar-IQ" sz="3200" dirty="0" smtClean="0"/>
              <a:t>الإرسال من الأسفل المواجه </a:t>
            </a:r>
            <a:br>
              <a:rPr lang="ar-IQ" sz="3200" dirty="0" smtClean="0"/>
            </a:br>
            <a:r>
              <a:rPr lang="ar-IQ" sz="3200" dirty="0" smtClean="0"/>
              <a:t>هو أحد الارسالات المتعددة في لعبة الكرة الطائرة ويعتبر من أسهلها ويعد من أوليات التعلم حيث يتعلم المبتدئون والصغار والعنصر النسوي لسهولة أدائه ولكونه يحتاج إلى قوة بسيطة وحركات فنية بسيطة ايضاً في الأداء مما يؤدي إلى سهولة استقباله من قبل الفريق المستقبل لذا يتطلب من اللاعبين التدريب عليه جيدا لغرض إتقانه .</a:t>
            </a:r>
            <a:r>
              <a:rPr lang="en-GB" sz="3200" dirty="0" smtClean="0"/>
              <a:t/>
            </a:r>
            <a:br>
              <a:rPr lang="en-GB" sz="3200" dirty="0" smtClean="0"/>
            </a:br>
            <a:endParaRPr lang="en-GB" sz="32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a:t>
            </a:fld>
            <a:endParaRPr lang="ar-SA"/>
          </a:p>
        </p:txBody>
      </p:sp>
      <p:sp>
        <p:nvSpPr>
          <p:cNvPr id="5" name="Date Placeholder 4"/>
          <p:cNvSpPr>
            <a:spLocks noGrp="1"/>
          </p:cNvSpPr>
          <p:nvPr>
            <p:ph type="dt" sz="half" idx="10"/>
          </p:nvPr>
        </p:nvSpPr>
        <p:spPr/>
        <p:txBody>
          <a:bodyPr/>
          <a:lstStyle/>
          <a:p>
            <a:fld id="{4ACFBCFB-5415-4CA0-A88F-BD0372133B27}" type="datetime1">
              <a:rPr lang="ar-SA" smtClean="0"/>
              <a:pPr/>
              <a:t>06/04/1440</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txBody>
          <a:bodyPr>
            <a:noAutofit/>
          </a:bodyPr>
          <a:lstStyle/>
          <a:p>
            <a:pPr algn="r"/>
            <a:r>
              <a:rPr lang="ar-IQ" sz="2800" dirty="0" smtClean="0"/>
              <a:t> </a:t>
            </a:r>
            <a:r>
              <a:rPr lang="en-GB" sz="2800" dirty="0" smtClean="0"/>
              <a:t/>
            </a:r>
            <a:br>
              <a:rPr lang="en-GB" sz="2800" dirty="0" smtClean="0"/>
            </a:br>
            <a:r>
              <a:rPr lang="ar-IQ" sz="2800" dirty="0" smtClean="0"/>
              <a:t>اولاً:  وقفة الاستعداد  .</a:t>
            </a:r>
            <a:r>
              <a:rPr lang="en-GB" sz="2800" dirty="0" smtClean="0"/>
              <a:t/>
            </a:r>
            <a:br>
              <a:rPr lang="en-GB" sz="2800" dirty="0" smtClean="0"/>
            </a:br>
            <a:r>
              <a:rPr lang="ar-IQ" sz="2800" dirty="0" smtClean="0"/>
              <a:t>- يقف اللاعب خلف خط النهاية للملعب ويكون جسمه مواجها ً للشبكة وفي حالة ارتخاء ويكون وضع الجسم كما يلي .</a:t>
            </a:r>
            <a:r>
              <a:rPr lang="en-GB" sz="2800" dirty="0" smtClean="0"/>
              <a:t/>
            </a:r>
            <a:br>
              <a:rPr lang="en-GB" sz="2800" dirty="0" smtClean="0"/>
            </a:br>
            <a:r>
              <a:rPr lang="ar-IQ" sz="2800" dirty="0" smtClean="0"/>
              <a:t>- المسافة بين القدمان تكون بعرض الأكتاف وقدم للإمام وأخرى للخلف .</a:t>
            </a:r>
            <a:r>
              <a:rPr lang="en-GB" sz="2800" dirty="0" smtClean="0"/>
              <a:t/>
            </a:r>
            <a:br>
              <a:rPr lang="en-GB" sz="2800" dirty="0" smtClean="0"/>
            </a:br>
            <a:r>
              <a:rPr lang="ar-IQ" sz="2800" dirty="0" smtClean="0"/>
              <a:t>- تكون القدم الأمامية معاكسة لليد الضاربة .</a:t>
            </a:r>
            <a:r>
              <a:rPr lang="en-GB" sz="2800" dirty="0" smtClean="0"/>
              <a:t/>
            </a:r>
            <a:br>
              <a:rPr lang="en-GB" sz="2800" dirty="0" smtClean="0"/>
            </a:br>
            <a:r>
              <a:rPr lang="ar-IQ" sz="2800" dirty="0" smtClean="0"/>
              <a:t>- الساقان مثنيان قليلا ً .</a:t>
            </a:r>
            <a:r>
              <a:rPr lang="en-GB" sz="2800" dirty="0" smtClean="0"/>
              <a:t/>
            </a:r>
            <a:br>
              <a:rPr lang="en-GB" sz="2800" dirty="0" smtClean="0"/>
            </a:br>
            <a:r>
              <a:rPr lang="ar-IQ" sz="2800" dirty="0" smtClean="0"/>
              <a:t>- الجذع عمودي ومائل قليلا إلى الإمام .</a:t>
            </a:r>
            <a:r>
              <a:rPr lang="en-GB" sz="2800" dirty="0" smtClean="0"/>
              <a:t/>
            </a:r>
            <a:br>
              <a:rPr lang="en-GB" sz="2800" dirty="0" smtClean="0"/>
            </a:br>
            <a:r>
              <a:rPr lang="ar-IQ" sz="2800" dirty="0" smtClean="0"/>
              <a:t>- الذراع الغير ضاربة تحمل الكرة إمام الجسم .</a:t>
            </a:r>
            <a:r>
              <a:rPr lang="en-GB" sz="2800" dirty="0" smtClean="0"/>
              <a:t/>
            </a:r>
            <a:br>
              <a:rPr lang="en-GB" sz="2800" dirty="0" smtClean="0"/>
            </a:br>
            <a:r>
              <a:rPr lang="ar-IQ" sz="2800" dirty="0" smtClean="0"/>
              <a:t>- الذراع الضاربة تكون قريبة من اليد الحاملة للكرة .</a:t>
            </a:r>
            <a:r>
              <a:rPr lang="en-GB" sz="2800" dirty="0" smtClean="0"/>
              <a:t/>
            </a:r>
            <a:br>
              <a:rPr lang="en-GB" sz="2800" dirty="0" smtClean="0"/>
            </a:br>
            <a:r>
              <a:rPr lang="ar-IQ" sz="2800" dirty="0" smtClean="0"/>
              <a:t>- الرأس عمودي على الأكتاف والنظر إلى الإمام والى ملعب الفريق الخصم .</a:t>
            </a:r>
            <a:r>
              <a:rPr lang="en-GB" sz="2800" dirty="0" smtClean="0"/>
              <a:t/>
            </a:r>
            <a:br>
              <a:rPr lang="en-GB" sz="2800" dirty="0" smtClean="0"/>
            </a:br>
            <a:r>
              <a:rPr lang="ar-IQ" sz="2800" dirty="0" smtClean="0"/>
              <a:t>- اتجاه الأمشاط إلى الإمام.</a:t>
            </a:r>
            <a:r>
              <a:rPr lang="en-GB" sz="2800" dirty="0" smtClean="0"/>
              <a:t/>
            </a:r>
            <a:br>
              <a:rPr lang="en-GB" sz="2800" dirty="0" smtClean="0"/>
            </a:br>
            <a:r>
              <a:rPr lang="ar-IQ" sz="2800" dirty="0" smtClean="0"/>
              <a:t/>
            </a:r>
            <a:br>
              <a:rPr lang="ar-IQ" sz="2800" dirty="0" smtClean="0"/>
            </a:br>
            <a:endParaRPr lang="en-GB" sz="28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
        <p:nvSpPr>
          <p:cNvPr id="5" name="Date Placeholder 4"/>
          <p:cNvSpPr>
            <a:spLocks noGrp="1"/>
          </p:cNvSpPr>
          <p:nvPr>
            <p:ph type="dt" sz="half" idx="10"/>
          </p:nvPr>
        </p:nvSpPr>
        <p:spPr/>
        <p:txBody>
          <a:bodyPr/>
          <a:lstStyle/>
          <a:p>
            <a:fld id="{24AF5C25-3583-4C42-AF2B-9FCD79BF50C9}" type="datetime1">
              <a:rPr lang="ar-SA" smtClean="0"/>
              <a:pPr/>
              <a:t>06/04/1440</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34F065-1154-456A-91E3-76DE8E75E17B}" type="slidenum">
              <a:rPr lang="ar-SA" smtClean="0"/>
              <a:pPr/>
              <a:t>6</a:t>
            </a:fld>
            <a:endParaRPr lang="ar-SA"/>
          </a:p>
        </p:txBody>
      </p:sp>
      <p:sp>
        <p:nvSpPr>
          <p:cNvPr id="6" name="Date Placeholder 5"/>
          <p:cNvSpPr>
            <a:spLocks noGrp="1"/>
          </p:cNvSpPr>
          <p:nvPr>
            <p:ph type="dt" sz="half" idx="10"/>
          </p:nvPr>
        </p:nvSpPr>
        <p:spPr/>
        <p:txBody>
          <a:bodyPr/>
          <a:lstStyle/>
          <a:p>
            <a:fld id="{011047AB-1CC0-41E1-AFD3-98F1B6A920FD}" type="datetime1">
              <a:rPr lang="ar-SA" smtClean="0"/>
              <a:pPr/>
              <a:t>06/04/1440</a:t>
            </a:fld>
            <a:endParaRPr lang="ar-SA"/>
          </a:p>
        </p:txBody>
      </p:sp>
      <p:sp>
        <p:nvSpPr>
          <p:cNvPr id="7" name="عنوان 1"/>
          <p:cNvSpPr txBox="1">
            <a:spLocks/>
          </p:cNvSpPr>
          <p:nvPr/>
        </p:nvSpPr>
        <p:spPr>
          <a:xfrm>
            <a:off x="285720" y="857232"/>
            <a:ext cx="8229600" cy="5429288"/>
          </a:xfrm>
          <a:prstGeom prst="rect">
            <a:avLst/>
          </a:prstGeom>
        </p:spPr>
        <p:txBody>
          <a:bodyPr vert="horz" lIns="91440" tIns="45720" rIns="91440" bIns="45720" rtlCol="1" anchor="ctr">
            <a:noAutofit/>
          </a:bodyPr>
          <a:lstStyle/>
          <a:p>
            <a:r>
              <a:rPr lang="ar-IQ" sz="3600" dirty="0" smtClean="0"/>
              <a:t>1- الوقوف بدرجة</a:t>
            </a:r>
            <a:r>
              <a:rPr lang="ar-IQ" sz="3600" baseline="30000" dirty="0" smtClean="0"/>
              <a:t>5</a:t>
            </a:r>
            <a:r>
              <a:rPr lang="ar-IQ" sz="3600" dirty="0" smtClean="0"/>
              <a:t>90 بانثناء الرجلين .</a:t>
            </a:r>
            <a:endParaRPr lang="en-GB" sz="3600" dirty="0" smtClean="0"/>
          </a:p>
          <a:p>
            <a:r>
              <a:rPr lang="ar-IQ" sz="3600" dirty="0" smtClean="0"/>
              <a:t>2- المسافة بين القدمين بعرض الاكتاف.</a:t>
            </a:r>
            <a:endParaRPr lang="en-GB" sz="3600" dirty="0" smtClean="0"/>
          </a:p>
          <a:p>
            <a:r>
              <a:rPr lang="ar-IQ" sz="3600" dirty="0" smtClean="0"/>
              <a:t>3- الجذع عمودي ومائل قليل إلى الأمام.</a:t>
            </a:r>
            <a:endParaRPr lang="en-GB" sz="3600" dirty="0" smtClean="0"/>
          </a:p>
          <a:p>
            <a:r>
              <a:rPr lang="ar-IQ" sz="3600" dirty="0" smtClean="0"/>
              <a:t>4-الذراعان ممدودان وأمام الجسم والرسغان الى الاسفل.</a:t>
            </a:r>
            <a:endParaRPr lang="en-GB" sz="3600" dirty="0" smtClean="0"/>
          </a:p>
          <a:p>
            <a:r>
              <a:rPr lang="ar-IQ" sz="3600" dirty="0" smtClean="0"/>
              <a:t>5- ضرب الكرة يعتمد على حركة الذراعين والأكتاف معاً .</a:t>
            </a:r>
            <a:endParaRPr lang="en-GB" sz="3600" dirty="0" smtClean="0"/>
          </a:p>
          <a:p>
            <a:r>
              <a:rPr lang="ar-IQ" sz="3600" dirty="0" smtClean="0"/>
              <a:t>6- حركة القدمين بالخطوات .</a:t>
            </a:r>
            <a:endParaRPr lang="en-GB" sz="3600" dirty="0" smtClean="0"/>
          </a:p>
          <a:p>
            <a:r>
              <a:rPr lang="ar-IQ" sz="3600" dirty="0" smtClean="0"/>
              <a:t>7- مد جميع  مفاصل الجسم بأتجاه طيران الكره.</a:t>
            </a:r>
            <a:endParaRPr lang="en-GB" sz="3600" dirty="0" smtClean="0"/>
          </a:p>
          <a:p>
            <a:r>
              <a:rPr lang="ar-IQ" sz="3600" dirty="0" smtClean="0"/>
              <a:t> </a:t>
            </a:r>
            <a:endParaRPr lang="en-GB" sz="3600" dirty="0" smtClean="0"/>
          </a:p>
          <a:p>
            <a:r>
              <a:rPr lang="ar-IQ" sz="3600" dirty="0" smtClean="0"/>
              <a:t> </a:t>
            </a:r>
            <a:endParaRPr lang="en-GB"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274638"/>
            <a:ext cx="8229600" cy="5940444"/>
          </a:xfrm>
        </p:spPr>
        <p:txBody>
          <a:bodyPr>
            <a:noAutofit/>
          </a:bodyPr>
          <a:lstStyle/>
          <a:p>
            <a:r>
              <a:rPr lang="ar-IQ" sz="2800" dirty="0" smtClean="0"/>
              <a:t>اهم الاخطاء الشائعة </a:t>
            </a:r>
            <a:r>
              <a:rPr lang="en-GB" sz="2800" dirty="0" smtClean="0"/>
              <a:t/>
            </a:r>
            <a:br>
              <a:rPr lang="en-GB" sz="2800" dirty="0" smtClean="0"/>
            </a:br>
            <a:r>
              <a:rPr lang="ar-IQ" sz="2800" dirty="0" smtClean="0"/>
              <a:t>عدم وقوف اللاعب خلف خط النهاية .</a:t>
            </a:r>
            <a:r>
              <a:rPr lang="en-GB" sz="2800" dirty="0" smtClean="0"/>
              <a:t/>
            </a:r>
            <a:br>
              <a:rPr lang="en-GB" sz="2800" dirty="0" smtClean="0"/>
            </a:br>
            <a:r>
              <a:rPr lang="ar-IQ" sz="2800" dirty="0" smtClean="0"/>
              <a:t>لمس خط النهاية .</a:t>
            </a:r>
            <a:r>
              <a:rPr lang="en-GB" sz="2800" dirty="0" smtClean="0"/>
              <a:t/>
            </a:r>
            <a:br>
              <a:rPr lang="en-GB" sz="2800" dirty="0" smtClean="0"/>
            </a:br>
            <a:r>
              <a:rPr lang="ar-IQ" sz="2800" dirty="0" smtClean="0"/>
              <a:t>التاخر عن ضرب الكرة في الوقت المحدد.</a:t>
            </a:r>
            <a:r>
              <a:rPr lang="en-GB" sz="2800" dirty="0" smtClean="0"/>
              <a:t/>
            </a:r>
            <a:br>
              <a:rPr lang="en-GB" sz="2800" dirty="0" smtClean="0"/>
            </a:br>
            <a:r>
              <a:rPr lang="ar-IQ" sz="2800" dirty="0" smtClean="0"/>
              <a:t>عدم خروج الكرة من يد اللاعب .</a:t>
            </a:r>
            <a:r>
              <a:rPr lang="en-GB" sz="2800" dirty="0" smtClean="0"/>
              <a:t/>
            </a:r>
            <a:br>
              <a:rPr lang="en-GB" sz="2800" dirty="0" smtClean="0"/>
            </a:br>
            <a:r>
              <a:rPr lang="ar-IQ" sz="2800" dirty="0" smtClean="0"/>
              <a:t>عدم تنفيذ الارسال لحظة رمي الكرة </a:t>
            </a:r>
            <a:r>
              <a:rPr lang="en-GB" sz="2800" dirty="0" smtClean="0"/>
              <a:t/>
            </a:r>
            <a:br>
              <a:rPr lang="en-GB" sz="2800" dirty="0" smtClean="0"/>
            </a:br>
            <a:r>
              <a:rPr lang="ar-IQ" sz="2800" dirty="0" smtClean="0"/>
              <a:t>عدم عبور الكرة الى ملعب الفريق المنافس .</a:t>
            </a:r>
            <a:r>
              <a:rPr lang="en-GB" sz="2800" dirty="0" smtClean="0"/>
              <a:t/>
            </a:r>
            <a:br>
              <a:rPr lang="en-GB" sz="2800" dirty="0" smtClean="0"/>
            </a:br>
            <a:r>
              <a:rPr lang="ar-IQ" sz="2800" dirty="0" smtClean="0"/>
              <a:t>مس الكرة للعصا الهوائية .</a:t>
            </a:r>
            <a:r>
              <a:rPr lang="en-GB" sz="2800" dirty="0" smtClean="0"/>
              <a:t/>
            </a:r>
            <a:br>
              <a:rPr lang="en-GB" sz="2800" dirty="0" smtClean="0"/>
            </a:br>
            <a:r>
              <a:rPr lang="ar-IQ" sz="2800" dirty="0" smtClean="0"/>
              <a:t>سقوط الكرة خارج حدود ملعب الفريق المنافس.</a:t>
            </a:r>
            <a:r>
              <a:rPr lang="en-GB" sz="2800" dirty="0" smtClean="0"/>
              <a:t/>
            </a:r>
            <a:br>
              <a:rPr lang="en-GB" sz="2800" dirty="0" smtClean="0"/>
            </a:br>
            <a:r>
              <a:rPr lang="ar-IQ" sz="2800" dirty="0" smtClean="0"/>
              <a:t>مس الكرة لسقف الملعب .</a:t>
            </a:r>
            <a:r>
              <a:rPr lang="en-GB" sz="2800" dirty="0" smtClean="0"/>
              <a:t/>
            </a:r>
            <a:br>
              <a:rPr lang="en-GB" sz="2800" dirty="0" smtClean="0"/>
            </a:br>
            <a:r>
              <a:rPr lang="ar-IQ" sz="2800" dirty="0" smtClean="0"/>
              <a:t>دخول الكرة لملعب الفريق المنافس من خارج حدود الملعب .</a:t>
            </a:r>
            <a:endParaRPr lang="en-GB" sz="28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7</a:t>
            </a:fld>
            <a:endParaRPr lang="ar-SA"/>
          </a:p>
        </p:txBody>
      </p:sp>
      <p:sp>
        <p:nvSpPr>
          <p:cNvPr id="6" name="Date Placeholder 5"/>
          <p:cNvSpPr>
            <a:spLocks noGrp="1"/>
          </p:cNvSpPr>
          <p:nvPr>
            <p:ph type="dt" sz="half" idx="10"/>
          </p:nvPr>
        </p:nvSpPr>
        <p:spPr/>
        <p:txBody>
          <a:bodyPr/>
          <a:lstStyle/>
          <a:p>
            <a:fld id="{0613B24E-8F50-4CBE-BEA9-ADF3761DEE80}" type="datetime1">
              <a:rPr lang="ar-SA" smtClean="0"/>
              <a:pPr/>
              <a:t>06/04/1440</a:t>
            </a:fld>
            <a:endParaRPr lang="ar-S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212</Words>
  <Application>Microsoft Office PowerPoint</Application>
  <PresentationFormat>عرض على الشاشة (3:4)‏</PresentationFormat>
  <Paragraphs>42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أنواع الإرسال. الإرسال المواجه من الأسفل. الإرسال من الأسفل الجانبي المرتفع ( الروسي) الإرسال المتموج  الإرسال التنس من القفز</vt:lpstr>
      <vt:lpstr>الإرسال من الأسفل المواجه  هو أحد الارسالات المتعددة في لعبة الكرة الطائرة ويعتبر من أسهلها ويعد من أوليات التعلم حيث يتعلم المبتدئون والصغار والعنصر النسوي لسهولة أدائه ولكونه يحتاج إلى قوة بسيطة وحركات فنية بسيطة ايضاً في الأداء مما يؤدي إلى سهولة استقباله من قبل الفريق المستقبل لذا يتطلب من اللاعبين التدريب عليه جيدا لغرض إتقانه . </vt:lpstr>
      <vt:lpstr>  اولاً:  وقفة الاستعداد  . - يقف اللاعب خلف خط النهاية للملعب ويكون جسمه مواجها ً للشبكة وفي حالة ارتخاء ويكون وضع الجسم كما يلي . - المسافة بين القدمان تكون بعرض الأكتاف وقدم للإمام وأخرى للخلف . - تكون القدم الأمامية معاكسة لليد الضاربة . - الساقان مثنيان قليلا ً . - الجذع عمودي ومائل قليلا إلى الإمام . - الذراع الغير ضاربة تحمل الكرة إمام الجسم . - الذراع الضاربة تكون قريبة من اليد الحاملة للكرة . - الرأس عمودي على الأكتاف والنظر إلى الإمام والى ملعب الفريق الخصم . - اتجاه الأمشاط إلى الإمام.  </vt:lpstr>
      <vt:lpstr>عرض تقديمي في PowerPoint</vt:lpstr>
      <vt:lpstr>اهم الاخطاء الشائعة  عدم وقوف اللاعب خلف خط النهاية . لمس خط النهاية . التاخر عن ضرب الكرة في الوقت المحدد. عدم خروج الكرة من يد اللاعب . عدم تنفيذ الارسال لحظة رمي الكرة  عدم عبور الكرة الى ملعب الفريق المنافس . مس الكرة للعصا الهوائية . سقوط الكرة خارج حدود ملعب الفريق المنافس. مس الكرة لسقف الملعب . دخول الكرة لملعب الفريق المنافس من خارج حدود الملعب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DR.Ahmed Saker 2o1O</cp:lastModifiedBy>
  <cp:revision>67</cp:revision>
  <dcterms:created xsi:type="dcterms:W3CDTF">2016-04-19T07:29:51Z</dcterms:created>
  <dcterms:modified xsi:type="dcterms:W3CDTF">2018-12-13T21:17:59Z</dcterms:modified>
</cp:coreProperties>
</file>